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36"/>
  </p:notesMasterIdLst>
  <p:sldIdLst>
    <p:sldId id="504" r:id="rId5"/>
    <p:sldId id="521" r:id="rId6"/>
    <p:sldId id="524" r:id="rId7"/>
    <p:sldId id="520" r:id="rId8"/>
    <p:sldId id="518" r:id="rId9"/>
    <p:sldId id="567" r:id="rId10"/>
    <p:sldId id="381" r:id="rId11"/>
    <p:sldId id="484" r:id="rId12"/>
    <p:sldId id="572" r:id="rId13"/>
    <p:sldId id="514" r:id="rId14"/>
    <p:sldId id="576" r:id="rId15"/>
    <p:sldId id="575" r:id="rId16"/>
    <p:sldId id="519" r:id="rId17"/>
    <p:sldId id="577" r:id="rId18"/>
    <p:sldId id="466" r:id="rId19"/>
    <p:sldId id="568" r:id="rId20"/>
    <p:sldId id="571" r:id="rId21"/>
    <p:sldId id="580" r:id="rId22"/>
    <p:sldId id="570" r:id="rId23"/>
    <p:sldId id="480" r:id="rId24"/>
    <p:sldId id="479" r:id="rId25"/>
    <p:sldId id="424" r:id="rId26"/>
    <p:sldId id="569" r:id="rId27"/>
    <p:sldId id="541" r:id="rId28"/>
    <p:sldId id="579" r:id="rId29"/>
    <p:sldId id="578" r:id="rId30"/>
    <p:sldId id="543" r:id="rId31"/>
    <p:sldId id="582" r:id="rId32"/>
    <p:sldId id="581" r:id="rId33"/>
    <p:sldId id="583" r:id="rId34"/>
    <p:sldId id="584" r:id="rId3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504"/>
            <p14:sldId id="521"/>
            <p14:sldId id="524"/>
            <p14:sldId id="520"/>
            <p14:sldId id="518"/>
            <p14:sldId id="567"/>
            <p14:sldId id="381"/>
            <p14:sldId id="484"/>
            <p14:sldId id="572"/>
            <p14:sldId id="514"/>
            <p14:sldId id="576"/>
            <p14:sldId id="575"/>
            <p14:sldId id="519"/>
            <p14:sldId id="577"/>
            <p14:sldId id="466"/>
            <p14:sldId id="568"/>
            <p14:sldId id="571"/>
            <p14:sldId id="580"/>
            <p14:sldId id="570"/>
            <p14:sldId id="480"/>
            <p14:sldId id="479"/>
            <p14:sldId id="424"/>
            <p14:sldId id="569"/>
            <p14:sldId id="541"/>
            <p14:sldId id="579"/>
            <p14:sldId id="578"/>
            <p14:sldId id="543"/>
            <p14:sldId id="582"/>
            <p14:sldId id="581"/>
            <p14:sldId id="583"/>
            <p14:sldId id="5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E79"/>
    <a:srgbClr val="FF4909"/>
    <a:srgbClr val="FFE699"/>
    <a:srgbClr val="1F4E79"/>
    <a:srgbClr val="43BFF7"/>
    <a:srgbClr val="FF928B"/>
    <a:srgbClr val="00B0F0"/>
    <a:srgbClr val="282828"/>
    <a:srgbClr val="58EC9F"/>
    <a:srgbClr val="2E5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70" autoAdjust="0"/>
    <p:restoredTop sz="90136" autoAdjust="0"/>
  </p:normalViewPr>
  <p:slideViewPr>
    <p:cSldViewPr snapToGrid="0">
      <p:cViewPr varScale="1">
        <p:scale>
          <a:sx n="115" d="100"/>
          <a:sy n="115" d="100"/>
        </p:scale>
        <p:origin x="368" y="192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/>
              <a:t>year</a:t>
            </a:r>
            <a:endParaRPr lang="sv-S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2696"/>
        <c:axId val="365615048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3088"/>
        <c:axId val="365615440"/>
      </c:scatterChart>
      <c:valAx>
        <c:axId val="365612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5048"/>
        <c:crosses val="autoZero"/>
        <c:crossBetween val="midCat"/>
        <c:majorUnit val="1"/>
      </c:valAx>
      <c:valAx>
        <c:axId val="365615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2696"/>
        <c:crosses val="autoZero"/>
        <c:crossBetween val="midCat"/>
      </c:valAx>
      <c:valAx>
        <c:axId val="36561544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3088"/>
        <c:crosses val="max"/>
        <c:crossBetween val="midCat"/>
      </c:valAx>
      <c:valAx>
        <c:axId val="36561308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65615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chemeClr val="bg1">
        <a:lumMod val="85000"/>
        <a:lumOff val="15000"/>
      </a:schemeClr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753" y="4076206"/>
            <a:ext cx="12192000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kumimoji="0" lang="sv-SE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Roger Johansson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244" y="4872092"/>
            <a:ext cx="5252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Proto.Actor Founder</a:t>
            </a:r>
            <a:b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rogeralsing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roger@asynkron.se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34980" y="5980087"/>
            <a:ext cx="52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Github.com/rogeralsing/presentations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0" y="2695010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1600" b="1" dirty="0"/>
              <a:t> 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Platform-independent, resilient, and stateful (micro)services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BBE04E36-9026-C944-869E-6F24CA192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102" y="525715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879721" y="42524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25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800" b="1" dirty="0" err="1">
                <a:latin typeface="Lobster" pitchFamily="2" charset="77"/>
              </a:rPr>
              <a:t>Scale</a:t>
            </a:r>
            <a:r>
              <a:rPr lang="sv-SE" sz="8800" b="1" dirty="0">
                <a:latin typeface="Lobster" pitchFamily="2" charset="77"/>
              </a:rPr>
              <a:t> </a:t>
            </a:r>
            <a:r>
              <a:rPr lang="sv-SE" sz="8800" b="1" dirty="0" err="1">
                <a:latin typeface="Lobster" pitchFamily="2" charset="77"/>
              </a:rPr>
              <a:t>Up</a:t>
            </a:r>
            <a:endParaRPr lang="sv-SE" sz="8800" b="1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Theads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Thread</a:t>
            </a:r>
            <a:r>
              <a:rPr lang="sv-SE" sz="2400" b="1" i="1" dirty="0">
                <a:solidFill>
                  <a:srgbClr val="FFE699"/>
                </a:solidFill>
              </a:rPr>
              <a:t>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TPL – Tasks, Data </a:t>
            </a:r>
            <a:r>
              <a:rPr lang="sv-SE" sz="2400" b="1" i="1" dirty="0" err="1">
                <a:solidFill>
                  <a:srgbClr val="FFE699"/>
                </a:solidFill>
              </a:rPr>
              <a:t>Flow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Parallell </a:t>
            </a:r>
            <a:r>
              <a:rPr lang="sv-SE" sz="2400" b="1" i="1" dirty="0" err="1">
                <a:solidFill>
                  <a:srgbClr val="FFE699"/>
                </a:solidFill>
              </a:rPr>
              <a:t>Linq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dirty="0" err="1">
                <a:latin typeface="Lobster" pitchFamily="2" charset="77"/>
              </a:rPr>
              <a:t>How</a:t>
            </a:r>
            <a:r>
              <a:rPr lang="sv-SE" sz="6600" dirty="0">
                <a:latin typeface="Lobster" pitchFamily="2" charset="77"/>
              </a:rPr>
              <a:t> do </a:t>
            </a:r>
            <a:r>
              <a:rPr lang="sv-SE" sz="6600" dirty="0" err="1">
                <a:latin typeface="Lobster" pitchFamily="2" charset="77"/>
              </a:rPr>
              <a:t>you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scale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up</a:t>
            </a:r>
            <a:r>
              <a:rPr lang="sv-SE" sz="6600" dirty="0">
                <a:latin typeface="Lobster" pitchFamily="2" charset="77"/>
              </a:rPr>
              <a:t> in .</a:t>
            </a:r>
            <a:r>
              <a:rPr lang="sv-SE" sz="6600" dirty="0" err="1">
                <a:latin typeface="Lobster" pitchFamily="2" charset="77"/>
              </a:rPr>
              <a:t>net</a:t>
            </a:r>
            <a:r>
              <a:rPr lang="sv-SE" sz="6600" dirty="0">
                <a:latin typeface="Lobster" pitchFamily="2" charset="77"/>
              </a:rPr>
              <a:t> ?</a:t>
            </a:r>
            <a:endParaRPr lang="sv-SE" sz="6600" b="1" dirty="0">
              <a:latin typeface="Lobst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What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happens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when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you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cannot</a:t>
            </a:r>
            <a:r>
              <a:rPr lang="sv-SE" sz="4000" i="1" dirty="0">
                <a:latin typeface="+mn-lt"/>
              </a:rPr>
              <a:t> </a:t>
            </a:r>
          </a:p>
          <a:p>
            <a:r>
              <a:rPr lang="sv-SE" sz="4000" i="1" dirty="0" err="1">
                <a:latin typeface="+mn-lt"/>
              </a:rPr>
              <a:t>scale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up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any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Bildobjekt 60">
            <a:extLst>
              <a:ext uri="{FF2B5EF4-FFF2-40B4-BE49-F238E27FC236}">
                <a16:creationId xmlns:a16="http://schemas.microsoft.com/office/drawing/2014/main" id="{B5A3146A-1D1E-4E4C-BD44-47857EEA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162" y="3677132"/>
            <a:ext cx="3070303" cy="3180868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25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800" b="1" dirty="0" err="1">
                <a:latin typeface="Lobster" pitchFamily="2" charset="77"/>
              </a:rPr>
              <a:t>Scale</a:t>
            </a:r>
            <a:r>
              <a:rPr lang="sv-SE" sz="8800" b="1" dirty="0">
                <a:latin typeface="Lobster" pitchFamily="2" charset="77"/>
              </a:rPr>
              <a:t> </a:t>
            </a:r>
            <a:r>
              <a:rPr lang="sv-SE" sz="8800" b="1" dirty="0" err="1">
                <a:latin typeface="Lobster" pitchFamily="2" charset="77"/>
              </a:rPr>
              <a:t>Out</a:t>
            </a:r>
            <a:endParaRPr lang="sv-SE" sz="8800" b="1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dirty="0" err="1">
                <a:latin typeface="Lobster" pitchFamily="2" charset="77"/>
              </a:rPr>
              <a:t>How</a:t>
            </a:r>
            <a:r>
              <a:rPr lang="sv-SE" sz="6600" dirty="0">
                <a:latin typeface="Lobster" pitchFamily="2" charset="77"/>
              </a:rPr>
              <a:t> do </a:t>
            </a:r>
            <a:r>
              <a:rPr lang="sv-SE" sz="6600" dirty="0" err="1">
                <a:latin typeface="Lobster" pitchFamily="2" charset="77"/>
              </a:rPr>
              <a:t>you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scale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out</a:t>
            </a:r>
            <a:r>
              <a:rPr lang="sv-SE" sz="6600" dirty="0">
                <a:latin typeface="Lobster" pitchFamily="2" charset="77"/>
              </a:rPr>
              <a:t> in .</a:t>
            </a:r>
            <a:r>
              <a:rPr lang="sv-SE" sz="6600" dirty="0" err="1">
                <a:latin typeface="Lobster" pitchFamily="2" charset="77"/>
              </a:rPr>
              <a:t>net</a:t>
            </a:r>
            <a:r>
              <a:rPr lang="sv-SE" sz="6600" dirty="0">
                <a:latin typeface="Lobster" pitchFamily="2" charset="77"/>
              </a:rPr>
              <a:t> ?</a:t>
            </a:r>
            <a:endParaRPr lang="sv-SE" sz="6600" b="1" dirty="0">
              <a:latin typeface="Lobst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817295F-E80D-5C4F-BD93-668BBD6A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8122" y="-1705302"/>
            <a:ext cx="8565081" cy="51510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/>
              <a:t>Scale</a:t>
            </a:r>
            <a:r>
              <a:rPr lang="sv-SE" sz="4400" b="1" dirty="0"/>
              <a:t> </a:t>
            </a:r>
            <a:r>
              <a:rPr lang="sv-SE" sz="4400" b="1" dirty="0" err="1"/>
              <a:t>up</a:t>
            </a:r>
            <a:r>
              <a:rPr lang="sv-SE" sz="4400" b="1" dirty="0"/>
              <a:t> and </a:t>
            </a:r>
            <a:r>
              <a:rPr lang="sv-SE" sz="4400" b="1" dirty="0" err="1"/>
              <a:t>out</a:t>
            </a:r>
            <a:r>
              <a:rPr lang="sv-SE" sz="4400" b="1" dirty="0"/>
              <a:t> </a:t>
            </a:r>
            <a:r>
              <a:rPr lang="sv-SE" sz="4400" b="1" dirty="0" err="1"/>
              <a:t>are</a:t>
            </a:r>
            <a:r>
              <a:rPr lang="sv-SE" sz="4400" b="1" dirty="0"/>
              <a:t> </a:t>
            </a:r>
            <a:r>
              <a:rPr lang="sv-SE" sz="4400" b="1" dirty="0" err="1"/>
              <a:t>essentially</a:t>
            </a:r>
            <a:r>
              <a:rPr lang="sv-SE" sz="4400" b="1" dirty="0"/>
              <a:t> the same</a:t>
            </a:r>
          </a:p>
          <a:p>
            <a:pPr algn="ctr"/>
            <a:r>
              <a:rPr lang="sv-SE" sz="1600" b="1" dirty="0" err="1"/>
              <a:t>That</a:t>
            </a:r>
            <a:r>
              <a:rPr lang="sv-SE" sz="1600" b="1" dirty="0"/>
              <a:t> is; </a:t>
            </a:r>
            <a:r>
              <a:rPr lang="sv-SE" sz="1600" b="1" dirty="0" err="1"/>
              <a:t>we</a:t>
            </a:r>
            <a:r>
              <a:rPr lang="sv-SE" sz="1600" b="1" dirty="0"/>
              <a:t> </a:t>
            </a:r>
            <a:r>
              <a:rPr lang="sv-SE" sz="1600" b="1" dirty="0" err="1"/>
              <a:t>want</a:t>
            </a:r>
            <a:r>
              <a:rPr lang="sv-SE" sz="1600" b="1" dirty="0"/>
              <a:t> to </a:t>
            </a:r>
            <a:r>
              <a:rPr lang="sv-SE" sz="1600" b="1" dirty="0" err="1"/>
              <a:t>execute</a:t>
            </a:r>
            <a:r>
              <a:rPr lang="sv-SE" sz="1600" b="1" dirty="0"/>
              <a:t> </a:t>
            </a:r>
            <a:r>
              <a:rPr lang="sv-SE" sz="1600" b="1" dirty="0" err="1"/>
              <a:t>code</a:t>
            </a:r>
            <a:r>
              <a:rPr lang="sv-SE" sz="1600" b="1" dirty="0"/>
              <a:t> ”</a:t>
            </a:r>
            <a:r>
              <a:rPr lang="sv-SE" sz="1600" b="1" dirty="0" err="1"/>
              <a:t>somewhere</a:t>
            </a:r>
            <a:r>
              <a:rPr lang="sv-SE" sz="1600" b="1" dirty="0"/>
              <a:t>”, on a </a:t>
            </a:r>
            <a:r>
              <a:rPr lang="sv-SE" sz="1600" b="1" dirty="0" err="1"/>
              <a:t>core</a:t>
            </a:r>
            <a:r>
              <a:rPr lang="sv-SE" sz="1600" b="1" dirty="0"/>
              <a:t>, on a </a:t>
            </a:r>
            <a:r>
              <a:rPr lang="sv-SE" sz="1600" b="1" dirty="0" err="1"/>
              <a:t>machine</a:t>
            </a:r>
            <a:r>
              <a:rPr lang="sv-SE" sz="1600" b="1" dirty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/>
              <a:t>Why</a:t>
            </a:r>
            <a:r>
              <a:rPr lang="sv-SE" sz="1600" b="1" dirty="0"/>
              <a:t> </a:t>
            </a:r>
            <a:r>
              <a:rPr lang="sv-SE" sz="1600" b="1" dirty="0" err="1"/>
              <a:t>should</a:t>
            </a:r>
            <a:r>
              <a:rPr lang="sv-SE" sz="1600" b="1" dirty="0"/>
              <a:t> </a:t>
            </a:r>
            <a:r>
              <a:rPr lang="sv-SE" sz="1600" b="1" dirty="0" err="1"/>
              <a:t>we</a:t>
            </a:r>
            <a:r>
              <a:rPr lang="sv-SE" sz="1600" b="1" dirty="0"/>
              <a:t> </a:t>
            </a:r>
            <a:r>
              <a:rPr lang="sv-SE" sz="1600" b="1" dirty="0" err="1"/>
              <a:t>have</a:t>
            </a:r>
            <a:r>
              <a:rPr lang="sv-SE" sz="1600" b="1" dirty="0"/>
              <a:t> to </a:t>
            </a:r>
            <a:r>
              <a:rPr lang="sv-SE" sz="1600" b="1" dirty="0" err="1"/>
              <a:t>resort</a:t>
            </a:r>
            <a:r>
              <a:rPr lang="sv-SE" sz="1600" b="1" dirty="0"/>
              <a:t> to different </a:t>
            </a:r>
            <a:r>
              <a:rPr lang="sv-SE" sz="1600" b="1" dirty="0" err="1"/>
              <a:t>technologies</a:t>
            </a:r>
            <a:r>
              <a:rPr lang="sv-SE" sz="1600" b="1" dirty="0"/>
              <a:t> to </a:t>
            </a:r>
            <a:r>
              <a:rPr lang="sv-SE" sz="1600" b="1" dirty="0" err="1"/>
              <a:t>accomplish</a:t>
            </a:r>
            <a:r>
              <a:rPr lang="sv-SE" sz="1600" b="1" dirty="0"/>
              <a:t> the same </a:t>
            </a:r>
            <a:r>
              <a:rPr lang="sv-SE" sz="1600" b="1" dirty="0" err="1"/>
              <a:t>thing</a:t>
            </a:r>
            <a:r>
              <a:rPr lang="sv-SE" sz="1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665510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Dealing with, mitigating and preventing </a:t>
            </a:r>
            <a:r>
              <a:rPr lang="sv-SE" sz="4000" i="1" dirty="0" err="1">
                <a:latin typeface="+mn-lt"/>
              </a:rPr>
              <a:t>failures</a:t>
            </a:r>
            <a:r>
              <a:rPr lang="sv-SE" sz="4000" i="1" dirty="0">
                <a:latin typeface="+mn-lt"/>
              </a:rPr>
              <a:t>.</a:t>
            </a: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242920" y="4578883"/>
            <a:ext cx="2682292" cy="2888349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Go, </a:t>
            </a:r>
            <a:r>
              <a:rPr lang="sv-SE" sz="2400" dirty="0" err="1">
                <a:solidFill>
                  <a:srgbClr val="FFE699"/>
                </a:solidFill>
              </a:rPr>
              <a:t>Kotlin</a:t>
            </a:r>
            <a:endParaRPr lang="sv-SE" sz="2400" dirty="0">
              <a:solidFill>
                <a:srgbClr val="FFE699"/>
              </a:solidFill>
            </a:endParaRP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What is </a:t>
            </a:r>
            <a:r>
              <a:rPr lang="en-US" sz="3200" b="1" dirty="0" err="1">
                <a:solidFill>
                  <a:schemeClr val="tx1"/>
                </a:solidFill>
                <a:latin typeface="Calibri" panose="020F0502020204030204"/>
              </a:rPr>
              <a:t>Proto.Actor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Component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guy</a:t>
            </a:r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Kernel</a:t>
            </a:r>
            <a:endParaRPr lang="sv-SE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/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86" y="2457101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  <p:bldP spid="29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Virtual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Actors</a:t>
            </a:r>
            <a:r>
              <a:rPr lang="sv-SE" sz="4000" i="1" dirty="0">
                <a:latin typeface="+mn-lt"/>
              </a:rPr>
              <a:t> at ABAX</a:t>
            </a:r>
          </a:p>
        </p:txBody>
      </p:sp>
    </p:spTree>
    <p:extLst>
      <p:ext uri="{BB962C8B-B14F-4D97-AF65-F5344CB8AC3E}">
        <p14:creationId xmlns:p14="http://schemas.microsoft.com/office/powerpoint/2010/main" val="4022770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Trip</a:t>
            </a:r>
            <a:r>
              <a:rPr lang="sv-SE" sz="4400" dirty="0"/>
              <a:t> </a:t>
            </a:r>
            <a:r>
              <a:rPr lang="sv-SE" sz="4400" dirty="0" err="1"/>
              <a:t>Builder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Isosceles Triangle 2">
            <a:extLst>
              <a:ext uri="{FF2B5EF4-FFF2-40B4-BE49-F238E27FC236}">
                <a16:creationId xmlns:a16="http://schemas.microsoft.com/office/drawing/2014/main" id="{36B3E584-62BF-6C48-A702-893E81453A60}"/>
              </a:ext>
            </a:extLst>
          </p:cNvPr>
          <p:cNvSpPr/>
          <p:nvPr/>
        </p:nvSpPr>
        <p:spPr>
          <a:xfrm rot="10299074">
            <a:off x="5587743" y="180775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0" name="Isosceles Triangle 2">
            <a:extLst>
              <a:ext uri="{FF2B5EF4-FFF2-40B4-BE49-F238E27FC236}">
                <a16:creationId xmlns:a16="http://schemas.microsoft.com/office/drawing/2014/main" id="{09ECC8FC-5F9D-6D41-89FE-B8BE88E21BC9}"/>
              </a:ext>
            </a:extLst>
          </p:cNvPr>
          <p:cNvSpPr/>
          <p:nvPr/>
        </p:nvSpPr>
        <p:spPr>
          <a:xfrm rot="10299074">
            <a:off x="7212078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2" name="Isosceles Triangle 2">
            <a:extLst>
              <a:ext uri="{FF2B5EF4-FFF2-40B4-BE49-F238E27FC236}">
                <a16:creationId xmlns:a16="http://schemas.microsoft.com/office/drawing/2014/main" id="{334489FC-011D-9149-A9F8-6D9BD790DE87}"/>
              </a:ext>
            </a:extLst>
          </p:cNvPr>
          <p:cNvSpPr/>
          <p:nvPr/>
        </p:nvSpPr>
        <p:spPr>
          <a:xfrm rot="10299074">
            <a:off x="4933667" y="366116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3" name="Isosceles Triangle 2">
            <a:extLst>
              <a:ext uri="{FF2B5EF4-FFF2-40B4-BE49-F238E27FC236}">
                <a16:creationId xmlns:a16="http://schemas.microsoft.com/office/drawing/2014/main" id="{1924A93A-08E9-574C-85D6-B9EFB1F552B2}"/>
              </a:ext>
            </a:extLst>
          </p:cNvPr>
          <p:cNvSpPr/>
          <p:nvPr/>
        </p:nvSpPr>
        <p:spPr>
          <a:xfrm rot="10299074">
            <a:off x="8189542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Isosceles Triangle 2">
            <a:extLst>
              <a:ext uri="{FF2B5EF4-FFF2-40B4-BE49-F238E27FC236}">
                <a16:creationId xmlns:a16="http://schemas.microsoft.com/office/drawing/2014/main" id="{32B0ABE2-BBB2-004E-A263-BF32EDA6F270}"/>
              </a:ext>
            </a:extLst>
          </p:cNvPr>
          <p:cNvSpPr/>
          <p:nvPr/>
        </p:nvSpPr>
        <p:spPr>
          <a:xfrm rot="10299074">
            <a:off x="8920983" y="3755182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6" name="Isosceles Triangle 2">
            <a:extLst>
              <a:ext uri="{FF2B5EF4-FFF2-40B4-BE49-F238E27FC236}">
                <a16:creationId xmlns:a16="http://schemas.microsoft.com/office/drawing/2014/main" id="{D33857F0-E22A-4A4F-A209-1B08B6A3645C}"/>
              </a:ext>
            </a:extLst>
          </p:cNvPr>
          <p:cNvSpPr/>
          <p:nvPr/>
        </p:nvSpPr>
        <p:spPr>
          <a:xfrm rot="10299074">
            <a:off x="5784915" y="5126982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8" name="Isosceles Triangle 2">
            <a:extLst>
              <a:ext uri="{FF2B5EF4-FFF2-40B4-BE49-F238E27FC236}">
                <a16:creationId xmlns:a16="http://schemas.microsoft.com/office/drawing/2014/main" id="{8C9CEC61-2553-744A-80A5-F056030AEB88}"/>
              </a:ext>
            </a:extLst>
          </p:cNvPr>
          <p:cNvSpPr/>
          <p:nvPr/>
        </p:nvSpPr>
        <p:spPr>
          <a:xfrm rot="7325832">
            <a:off x="7524870" y="4942594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Unit</a:t>
            </a:r>
            <a:r>
              <a:rPr lang="sv-SE" b="1" dirty="0"/>
              <a:t> </a:t>
            </a:r>
            <a:r>
              <a:rPr lang="sv-SE" b="1" dirty="0" err="1"/>
              <a:t>Actors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23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Trip</a:t>
            </a:r>
            <a:r>
              <a:rPr lang="sv-SE" b="1" dirty="0"/>
              <a:t> </a:t>
            </a:r>
            <a:r>
              <a:rPr lang="sv-SE" b="1" dirty="0" err="1"/>
              <a:t>Actor</a:t>
            </a:r>
            <a:r>
              <a:rPr lang="sv-SE" b="1" dirty="0"/>
              <a:t> (not </a:t>
            </a:r>
            <a:r>
              <a:rPr lang="sv-SE" b="1" dirty="0" err="1"/>
              <a:t>virtual</a:t>
            </a:r>
            <a:r>
              <a:rPr lang="sv-SE" b="1" dirty="0"/>
              <a:t>)</a:t>
            </a:r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7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Actors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95" y="1840425"/>
            <a:ext cx="2456901" cy="23654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BB82C8-8996-604D-B2B8-1F9C6A35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311" y="3932643"/>
            <a:ext cx="8089377" cy="842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Geofence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cxnSp>
        <p:nvCxnSpPr>
          <p:cNvPr id="47" name="Kurva 46">
            <a:extLst>
              <a:ext uri="{FF2B5EF4-FFF2-40B4-BE49-F238E27FC236}">
                <a16:creationId xmlns:a16="http://schemas.microsoft.com/office/drawing/2014/main" id="{14FA7606-0562-4043-AE7D-99F6C4FD55C4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eart 11">
            <a:extLst>
              <a:ext uri="{FF2B5EF4-FFF2-40B4-BE49-F238E27FC236}">
                <a16:creationId xmlns:a16="http://schemas.microsoft.com/office/drawing/2014/main" id="{6CA3CBD1-7231-A345-A1D0-8D50A35932C5}"/>
              </a:ext>
            </a:extLst>
          </p:cNvPr>
          <p:cNvSpPr/>
          <p:nvPr/>
        </p:nvSpPr>
        <p:spPr>
          <a:xfrm rot="14287302">
            <a:off x="6797495" y="33001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0" name="Can 37">
            <a:extLst>
              <a:ext uri="{FF2B5EF4-FFF2-40B4-BE49-F238E27FC236}">
                <a16:creationId xmlns:a16="http://schemas.microsoft.com/office/drawing/2014/main" id="{D929994B-013F-7E46-820F-25F9E1CFA10D}"/>
              </a:ext>
            </a:extLst>
          </p:cNvPr>
          <p:cNvSpPr/>
          <p:nvPr/>
        </p:nvSpPr>
        <p:spPr>
          <a:xfrm rot="5400000">
            <a:off x="11758364" y="3383858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5" name="textruta 74">
            <a:extLst>
              <a:ext uri="{FF2B5EF4-FFF2-40B4-BE49-F238E27FC236}">
                <a16:creationId xmlns:a16="http://schemas.microsoft.com/office/drawing/2014/main" id="{3386D194-F3B6-CF48-A571-5FD92A844A1F}"/>
              </a:ext>
            </a:extLst>
          </p:cNvPr>
          <p:cNvSpPr txBox="1"/>
          <p:nvPr/>
        </p:nvSpPr>
        <p:spPr>
          <a:xfrm>
            <a:off x="10976405" y="4645850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</p:spTree>
    <p:extLst>
      <p:ext uri="{BB962C8B-B14F-4D97-AF65-F5344CB8AC3E}">
        <p14:creationId xmlns:p14="http://schemas.microsoft.com/office/powerpoint/2010/main" val="2477374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Sensor Processor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>
                <a:latin typeface="Lobster Two" panose="02000506000000020003" pitchFamily="50" charset="0"/>
                <a:ea typeface="+mn-ea"/>
                <a:cs typeface="+mn-cs"/>
              </a:rPr>
              <a:t>Actor 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370845"/>
            <a:ext cx="12192000" cy="1496882"/>
          </a:xfrm>
          <a:prstGeom prst="rect">
            <a:avLst/>
          </a:prstGeom>
          <a:solidFill>
            <a:srgbClr val="FF4137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Lobster" pitchFamily="2" charset="77"/>
              </a:rPr>
              <a:t>OOP </a:t>
            </a:r>
            <a:r>
              <a:rPr lang="sv-SE" sz="6000" dirty="0">
                <a:latin typeface="Lobster" pitchFamily="2" charset="77"/>
              </a:rPr>
              <a:t>vs.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Actor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Model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116" y="585767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/>
              <a:t>Why</a:t>
            </a:r>
            <a:r>
              <a:rPr lang="sv-SE" sz="2800" b="1" dirty="0"/>
              <a:t> </a:t>
            </a:r>
            <a:r>
              <a:rPr lang="sv-SE" sz="2800" b="1" dirty="0" err="1"/>
              <a:t>Actors</a:t>
            </a:r>
            <a:r>
              <a:rPr lang="sv-SE" sz="2800" b="1" dirty="0"/>
              <a:t>??  The </a:t>
            </a:r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r>
              <a:rPr lang="sv-SE" sz="2800" b="1" dirty="0"/>
              <a:t> has </a:t>
            </a:r>
            <a:r>
              <a:rPr lang="sv-SE" sz="2800" b="1" dirty="0" err="1"/>
              <a:t>worked</a:t>
            </a:r>
            <a:r>
              <a:rPr lang="sv-SE" sz="2800" b="1" dirty="0"/>
              <a:t> </a:t>
            </a:r>
            <a:r>
              <a:rPr lang="sv-SE" sz="2800" b="1" dirty="0" err="1"/>
              <a:t>nicely</a:t>
            </a:r>
            <a:r>
              <a:rPr lang="sv-SE" sz="2800" b="1" dirty="0"/>
              <a:t> for 60 </a:t>
            </a:r>
            <a:r>
              <a:rPr lang="sv-SE" sz="2800" b="1" dirty="0" err="1"/>
              <a:t>years</a:t>
            </a:r>
            <a:r>
              <a:rPr lang="sv-SE" sz="2800" b="1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noFill/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7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err="1">
                <a:latin typeface="Lobster" pitchFamily="2" charset="77"/>
              </a:rPr>
              <a:t>Moore’s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Law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5289448"/>
            <a:ext cx="12192000" cy="12409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>
                <a:solidFill>
                  <a:schemeClr val="tx1"/>
                </a:solidFill>
              </a:rPr>
              <a:t>We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can</a:t>
            </a:r>
            <a:r>
              <a:rPr lang="sv-SE" sz="2800" b="1" dirty="0">
                <a:solidFill>
                  <a:schemeClr val="tx1"/>
                </a:solidFill>
              </a:rPr>
              <a:t> no </a:t>
            </a:r>
            <a:r>
              <a:rPr lang="sv-SE" sz="2800" b="1" dirty="0" err="1">
                <a:solidFill>
                  <a:schemeClr val="tx1"/>
                </a:solidFill>
              </a:rPr>
              <a:t>longer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build</a:t>
            </a:r>
            <a:r>
              <a:rPr lang="sv-SE" sz="2800" b="1" dirty="0">
                <a:solidFill>
                  <a:schemeClr val="tx1"/>
                </a:solidFill>
              </a:rPr>
              <a:t> faster processors</a:t>
            </a:r>
            <a:br>
              <a:rPr lang="sv-SE" sz="2800" b="1" dirty="0">
                <a:solidFill>
                  <a:schemeClr val="tx1"/>
                </a:solidFill>
              </a:rPr>
            </a:br>
            <a:r>
              <a:rPr lang="sv-SE" sz="1600" b="1" dirty="0" err="1">
                <a:solidFill>
                  <a:schemeClr val="tx1"/>
                </a:solidFill>
              </a:rPr>
              <a:t>Instead</a:t>
            </a:r>
            <a:r>
              <a:rPr lang="sv-SE" sz="1600" b="1" dirty="0">
                <a:solidFill>
                  <a:schemeClr val="tx1"/>
                </a:solidFill>
              </a:rPr>
              <a:t>, </a:t>
            </a:r>
            <a:r>
              <a:rPr lang="sv-SE" sz="1600" b="1" dirty="0" err="1">
                <a:solidFill>
                  <a:schemeClr val="tx1"/>
                </a:solidFill>
              </a:rPr>
              <a:t>we</a:t>
            </a:r>
            <a:r>
              <a:rPr lang="sv-SE" sz="1600" b="1" dirty="0">
                <a:solidFill>
                  <a:schemeClr val="tx1"/>
                </a:solidFill>
              </a:rPr>
              <a:t> stack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dirty="0" err="1">
                <a:solidFill>
                  <a:schemeClr val="tx1"/>
                </a:solidFill>
              </a:rPr>
              <a:t>next</a:t>
            </a:r>
            <a:r>
              <a:rPr lang="sv-SE" sz="1600" b="1" dirty="0">
                <a:solidFill>
                  <a:schemeClr val="tx1"/>
                </a:solidFill>
              </a:rPr>
              <a:t> to </a:t>
            </a:r>
            <a:r>
              <a:rPr lang="sv-SE" sz="1600" b="1" dirty="0" err="1">
                <a:solidFill>
                  <a:schemeClr val="tx1"/>
                </a:solidFill>
              </a:rPr>
              <a:t>eachother</a:t>
            </a:r>
            <a:r>
              <a:rPr lang="sv-SE" sz="1600" b="1" dirty="0">
                <a:solidFill>
                  <a:schemeClr val="tx1"/>
                </a:solidFill>
              </a:rPr>
              <a:t> and call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r>
              <a:rPr lang="sv-SE" sz="1600" b="1" i="1" dirty="0" err="1">
                <a:solidFill>
                  <a:schemeClr val="tx1"/>
                </a:solidFill>
              </a:rPr>
              <a:t>cores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endParaRPr lang="sv-SE" sz="2800" b="1" i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765860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721114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Why</a:t>
            </a:r>
            <a:r>
              <a:rPr lang="sv-SE" sz="4000" i="1" dirty="0">
                <a:latin typeface="+mn-lt"/>
              </a:rPr>
              <a:t> do </a:t>
            </a:r>
            <a:r>
              <a:rPr lang="sv-SE" sz="4000" i="1" dirty="0" err="1">
                <a:latin typeface="+mn-lt"/>
              </a:rPr>
              <a:t>we</a:t>
            </a:r>
            <a:r>
              <a:rPr lang="sv-SE" sz="4000" i="1" dirty="0">
                <a:latin typeface="+mn-lt"/>
              </a:rPr>
              <a:t> as </a:t>
            </a:r>
            <a:r>
              <a:rPr lang="sv-SE" sz="4000" i="1" dirty="0" err="1">
                <a:latin typeface="+mn-lt"/>
              </a:rPr>
              <a:t>developers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have</a:t>
            </a:r>
            <a:r>
              <a:rPr lang="sv-SE" sz="4000" i="1" dirty="0">
                <a:latin typeface="+mn-lt"/>
              </a:rPr>
              <a:t> to </a:t>
            </a:r>
            <a:r>
              <a:rPr lang="sv-SE" sz="4000" i="1" dirty="0" err="1">
                <a:latin typeface="+mn-lt"/>
              </a:rPr>
              <a:t>care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593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2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Props1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16987</TotalTime>
  <Words>523</Words>
  <Application>Microsoft Macintosh PowerPoint</Application>
  <PresentationFormat>Bredbild</PresentationFormat>
  <Paragraphs>138</Paragraphs>
  <Slides>31</Slides>
  <Notes>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Lobster</vt:lpstr>
      <vt:lpstr>Lobster Two</vt:lpstr>
      <vt:lpstr>Office Theme</vt:lpstr>
      <vt:lpstr>2_Office Theme</vt:lpstr>
      <vt:lpstr>PowerPoint-presentation</vt:lpstr>
      <vt:lpstr>PowerPoint-presentation</vt:lpstr>
      <vt:lpstr>PowerPoint-presentation</vt:lpstr>
      <vt:lpstr>Actor Model</vt:lpstr>
      <vt:lpstr>PowerPoint-presentation</vt:lpstr>
      <vt:lpstr>Actor Model</vt:lpstr>
      <vt:lpstr>OOP vs. Actor Model</vt:lpstr>
      <vt:lpstr>Moore’s Law</vt:lpstr>
      <vt:lpstr>PowerPoint-presentation</vt:lpstr>
      <vt:lpstr>Scale Up</vt:lpstr>
      <vt:lpstr>PowerPoint-presentation</vt:lpstr>
      <vt:lpstr>PowerPoint-presentation</vt:lpstr>
      <vt:lpstr>Scale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2089</cp:revision>
  <dcterms:created xsi:type="dcterms:W3CDTF">2014-06-11T19:04:29Z</dcterms:created>
  <dcterms:modified xsi:type="dcterms:W3CDTF">2020-10-23T05:51:47Z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